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notesMasterIdLst>
    <p:notesMasterId r:id="rId6"/>
  </p:notesMasterIdLst>
  <p:sldIdLst>
    <p:sldId id="275" r:id="rId2"/>
    <p:sldId id="274" r:id="rId3"/>
    <p:sldId id="265" r:id="rId4"/>
    <p:sldId id="267" r:id="rId5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3BB4BF8-BA2B-4165-A565-B6B7383CC81E}">
          <p14:sldIdLst>
            <p14:sldId id="275"/>
            <p14:sldId id="274"/>
            <p14:sldId id="265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455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2" autoAdjust="0"/>
    <p:restoredTop sz="94680" autoAdjust="0"/>
  </p:normalViewPr>
  <p:slideViewPr>
    <p:cSldViewPr>
      <p:cViewPr varScale="1">
        <p:scale>
          <a:sx n="68" d="100"/>
          <a:sy n="68" d="100"/>
        </p:scale>
        <p:origin x="14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13EFE4-2E42-4455-8398-0BA427793C49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8825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378825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0C7A3-A857-4589-92F6-B1422926F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318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C7A3-A857-4589-92F6-B1422926F93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880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182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854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10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841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049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35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74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99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065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395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CC12D-3C65-44C1-98D9-5FED71F87AE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673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ro/url?sa=i&amp;url=https://www.fotosearch.fr/CSP990/k9930218/&amp;psig=AOvVaw1Wg4hi7xZZyAIa5_C-QpK_&amp;ust=1582807278102000&amp;source=images&amp;cd=vfe&amp;ved=0CAIQjRxqFwoTCPiog-Ge7-cCFQAAAAAdAAAAABAw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muncii.ro/" TargetMode="External"/><Relationship Id="rId2" Type="http://schemas.openxmlformats.org/officeDocument/2006/relationships/hyperlink" Target="http://www.inspectiamuncii.ro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nofm.r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394" y="704864"/>
            <a:ext cx="8286808" cy="1352536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br>
              <a:rPr lang="ro-RO" dirty="0"/>
            </a:br>
            <a:r>
              <a:rPr lang="hu-HU" sz="3600" b="1" dirty="0"/>
              <a:t>KÜLFÖLDI MUNKÁT KERESEL</a:t>
            </a:r>
            <a:r>
              <a:rPr lang="en-US" sz="3600" b="1" dirty="0"/>
              <a:t>?</a:t>
            </a:r>
            <a:br>
              <a:rPr lang="en-US" sz="3600" b="1" dirty="0"/>
            </a:br>
            <a:r>
              <a:rPr lang="en-US" sz="3600" b="1" dirty="0"/>
              <a:t>  T</a:t>
            </a:r>
            <a:r>
              <a:rPr lang="hu-HU" sz="3600" b="1" dirty="0"/>
              <a:t>ÁJÉKOZÓDJ</a:t>
            </a:r>
            <a:r>
              <a:rPr lang="en-US" sz="3600" b="1" dirty="0"/>
              <a:t> !</a:t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92" y="2057400"/>
            <a:ext cx="8286808" cy="434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hu-HU" sz="2200" dirty="0"/>
          </a:p>
          <a:p>
            <a:r>
              <a:rPr lang="ro-RO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Ne  vállalj külföldi munkát telefonon vagy on-line</a:t>
            </a:r>
            <a:r>
              <a:rPr lang="en-US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!</a:t>
            </a:r>
            <a:endParaRPr lang="ro-RO" sz="2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o-RO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 fordulj ilyen jelleg</a:t>
            </a:r>
            <a:r>
              <a:rPr lang="hu-H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ű kéréssel </a:t>
            </a:r>
            <a:r>
              <a:rPr lang="ro-RO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idegenekhez</a:t>
            </a:r>
            <a:r>
              <a:rPr lang="en-US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!</a:t>
            </a:r>
            <a:endParaRPr lang="ro-RO" sz="2200" dirty="0"/>
          </a:p>
          <a:p>
            <a:r>
              <a:rPr lang="ro-RO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Ellenőrizd le körültekintően a munkahelyi kínálatot</a:t>
            </a:r>
            <a:r>
              <a:rPr lang="en-US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!</a:t>
            </a:r>
            <a:endParaRPr lang="ro-RO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o-RO" sz="2200" dirty="0">
                <a:latin typeface="Arial" pitchFamily="34" charset="0"/>
                <a:cs typeface="Arial" pitchFamily="34" charset="0"/>
              </a:rPr>
              <a:t>Olvasd el figyelmesen az ügynöki szerződés záradékait</a:t>
            </a:r>
            <a:r>
              <a:rPr lang="en-US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!</a:t>
            </a:r>
            <a:endParaRPr lang="ro-RO" sz="2200" dirty="0">
              <a:latin typeface="Arial" pitchFamily="34" charset="0"/>
              <a:cs typeface="Arial" pitchFamily="34" charset="0"/>
            </a:endParaRPr>
          </a:p>
          <a:p>
            <a:r>
              <a:rPr lang="ro-RO" sz="2200" dirty="0">
                <a:latin typeface="Arial" pitchFamily="34" charset="0"/>
                <a:cs typeface="Arial" pitchFamily="34" charset="0"/>
              </a:rPr>
              <a:t>Ellenőrizd le a kiválasztott külföldi munkaadó címét és létezését</a:t>
            </a:r>
            <a:r>
              <a:rPr lang="en-US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!</a:t>
            </a:r>
            <a:endParaRPr lang="ro-RO" sz="2200" dirty="0">
              <a:latin typeface="Arial" pitchFamily="34" charset="0"/>
              <a:cs typeface="Arial" pitchFamily="34" charset="0"/>
            </a:endParaRPr>
          </a:p>
          <a:p>
            <a:r>
              <a:rPr lang="ro-RO" sz="2200" dirty="0">
                <a:latin typeface="Arial" pitchFamily="34" charset="0"/>
                <a:cs typeface="Arial" pitchFamily="34" charset="0"/>
              </a:rPr>
              <a:t>Ne menj külföldi munkára az adott ország által elfogadott munkaszerződés vagy annak román nyelvű </a:t>
            </a:r>
            <a:r>
              <a:rPr lang="hu-HU" sz="2200" dirty="0">
                <a:latin typeface="Arial" pitchFamily="34" charset="0"/>
                <a:cs typeface="Arial" pitchFamily="34" charset="0"/>
              </a:rPr>
              <a:t>változata aláírása nélkül</a:t>
            </a:r>
            <a:r>
              <a:rPr lang="en-US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!</a:t>
            </a:r>
            <a:endParaRPr lang="ro-RO" sz="22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vi-VN" sz="2200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pic>
        <p:nvPicPr>
          <p:cNvPr id="4" name="Picture 3" descr="Imagine similară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30133" y="2194099"/>
            <a:ext cx="161386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2146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4114799" cy="990600"/>
          </a:xfrm>
        </p:spPr>
        <p:txBody>
          <a:bodyPr anchor="t">
            <a:normAutofit fontScale="90000"/>
          </a:bodyPr>
          <a:lstStyle/>
          <a:p>
            <a:r>
              <a:rPr lang="hu-HU" sz="3100" dirty="0"/>
              <a:t>Ne engedd, hogy kihasználjanak!</a:t>
            </a:r>
            <a:br>
              <a:rPr lang="ro-RO" dirty="0"/>
            </a:b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401" y="533400"/>
            <a:ext cx="3886199" cy="5592763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o-RO" dirty="0">
                <a:solidFill>
                  <a:srgbClr val="0070C0"/>
                </a:solidFill>
              </a:rPr>
              <a:t>    FIZIKAI SZEMÉLYNEK  </a:t>
            </a:r>
            <a:r>
              <a:rPr lang="ro-RO" dirty="0"/>
              <a:t>nincs joga közvetítő tevékenységet folytatni munkalehetőség céljából román állampolgárok számára</a:t>
            </a:r>
          </a:p>
          <a:p>
            <a:pPr marL="0" indent="0" algn="ctr">
              <a:buNone/>
            </a:pPr>
            <a:r>
              <a:rPr lang="ro-RO" dirty="0">
                <a:solidFill>
                  <a:srgbClr val="0070C0"/>
                </a:solidFill>
              </a:rPr>
              <a:t>   </a:t>
            </a:r>
            <a:br>
              <a:rPr lang="ro-RO" dirty="0">
                <a:solidFill>
                  <a:srgbClr val="0070C0"/>
                </a:solidFill>
              </a:rPr>
            </a:br>
            <a:r>
              <a:rPr lang="ro-RO" sz="2600" dirty="0">
                <a:solidFill>
                  <a:srgbClr val="0070C0"/>
                </a:solidFill>
              </a:rPr>
              <a:t>ELHELYEZÉSI ÜGYNÖKSÉG</a:t>
            </a:r>
          </a:p>
          <a:p>
            <a:pPr marL="0" indent="0" algn="ctr">
              <a:buNone/>
            </a:pPr>
            <a:r>
              <a:rPr lang="ro-RO" dirty="0"/>
              <a:t>tilos közvetítői díjakat, jutalékokat vagy egyéb illetékeket felszámoljon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4267200" cy="4953000"/>
          </a:xfrm>
        </p:spPr>
        <p:txBody>
          <a:bodyPr>
            <a:normAutofit fontScale="92500" lnSpcReduction="20000"/>
          </a:bodyPr>
          <a:lstStyle/>
          <a:p>
            <a:endParaRPr lang="en-US" i="1" dirty="0"/>
          </a:p>
          <a:p>
            <a:r>
              <a:rPr lang="hu-HU" sz="1600" b="1" dirty="0">
                <a:solidFill>
                  <a:schemeClr val="accent6">
                    <a:lumMod val="75000"/>
                  </a:schemeClr>
                </a:solidFill>
              </a:rPr>
              <a:t>Olvasd el figyelmesen</a:t>
            </a:r>
            <a:r>
              <a:rPr lang="vi-VN" sz="1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hu-HU" sz="1600" dirty="0"/>
              <a:t>a szerződés záradékát</a:t>
            </a:r>
            <a:r>
              <a:rPr lang="en-US" sz="1600" dirty="0"/>
              <a:t>!</a:t>
            </a:r>
            <a:r>
              <a:rPr lang="vi-VN" sz="1600" dirty="0"/>
              <a:t> </a:t>
            </a:r>
            <a:endParaRPr lang="ro-RO" sz="1600" dirty="0"/>
          </a:p>
          <a:p>
            <a:r>
              <a:rPr lang="hu-HU" sz="1600" dirty="0"/>
              <a:t>NE írd alá, amit nem értesz</a:t>
            </a:r>
            <a:r>
              <a:rPr lang="en-US" sz="1600" dirty="0"/>
              <a:t>!</a:t>
            </a:r>
            <a:endParaRPr lang="ro-RO" sz="16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ro-RO" sz="16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hu-HU" sz="1600" b="1" dirty="0">
                <a:solidFill>
                  <a:schemeClr val="accent6">
                    <a:lumMod val="75000"/>
                  </a:schemeClr>
                </a:solidFill>
              </a:rPr>
              <a:t>Ne fogadd el </a:t>
            </a:r>
            <a:r>
              <a:rPr lang="vi-VN" sz="1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hu-HU" sz="1600" dirty="0"/>
              <a:t>egyből azokat a munkalehetőségeket, amelyeket  </a:t>
            </a:r>
            <a:r>
              <a:rPr lang="en-US" sz="1600" dirty="0"/>
              <a:t>mag</a:t>
            </a:r>
            <a:r>
              <a:rPr lang="hu-HU" sz="1600" dirty="0" err="1"/>
              <a:t>ánszemélyek</a:t>
            </a:r>
            <a:r>
              <a:rPr lang="hu-HU" sz="1600" dirty="0"/>
              <a:t> ajánlanak vagy on-line felületeken találsz</a:t>
            </a:r>
            <a:r>
              <a:rPr lang="en-US" sz="1600" dirty="0"/>
              <a:t>!</a:t>
            </a:r>
            <a:endParaRPr lang="hu-HU" sz="1600" dirty="0"/>
          </a:p>
          <a:p>
            <a:endParaRPr lang="hu-HU" sz="1600" dirty="0"/>
          </a:p>
          <a:p>
            <a:r>
              <a:rPr lang="hu-HU" sz="1600" b="1" dirty="0">
                <a:solidFill>
                  <a:schemeClr val="accent6">
                    <a:lumMod val="75000"/>
                  </a:schemeClr>
                </a:solidFill>
              </a:rPr>
              <a:t>Ne fizess </a:t>
            </a:r>
            <a:r>
              <a:rPr lang="hu-HU" sz="1600" dirty="0"/>
              <a:t>pénzösszegeket jutalékként, garanciaként vagy nem végrehajtott szállítás költségeként</a:t>
            </a:r>
            <a:r>
              <a:rPr lang="en-US" sz="1600" dirty="0"/>
              <a:t>!</a:t>
            </a:r>
            <a:endParaRPr lang="hu-HU" sz="1600" dirty="0"/>
          </a:p>
          <a:p>
            <a:endParaRPr lang="hu-HU" sz="1600" dirty="0"/>
          </a:p>
          <a:p>
            <a:r>
              <a:rPr lang="hu-HU" sz="1600" b="1" dirty="0">
                <a:solidFill>
                  <a:schemeClr val="accent6">
                    <a:lumMod val="75000"/>
                  </a:schemeClr>
                </a:solidFill>
              </a:rPr>
              <a:t>Ne jogosíts fel senkit  arra,</a:t>
            </a:r>
            <a:r>
              <a:rPr lang="hu-HU" sz="1600" dirty="0"/>
              <a:t> hogy pénzt</a:t>
            </a:r>
            <a:br>
              <a:rPr lang="en-US" sz="1600" dirty="0"/>
            </a:br>
            <a:r>
              <a:rPr lang="hu-HU" sz="1600" dirty="0"/>
              <a:t>vegyen fel  a munkádért</a:t>
            </a:r>
            <a:r>
              <a:rPr lang="en-US" sz="1600" dirty="0"/>
              <a:t>!</a:t>
            </a:r>
            <a:endParaRPr lang="ro-RO" sz="1600" dirty="0"/>
          </a:p>
          <a:p>
            <a:r>
              <a:rPr lang="ro-RO" sz="1800" b="1" dirty="0"/>
              <a:t> 	 </a:t>
            </a:r>
          </a:p>
          <a:p>
            <a:r>
              <a:rPr lang="ro-RO" sz="1800" b="1" dirty="0"/>
              <a:t>      LÉGY FIGYELMES ÉS TÁJÉKOZÓDJ!</a:t>
            </a:r>
            <a:r>
              <a:rPr lang="vi-VN" dirty="0"/>
              <a:t>					</a:t>
            </a:r>
            <a:endParaRPr lang="ro-RO" dirty="0"/>
          </a:p>
          <a:p>
            <a:r>
              <a:rPr lang="en-US" sz="1600" dirty="0"/>
              <a:t>INFORM</a:t>
            </a:r>
            <a:r>
              <a:rPr lang="hu-HU" sz="1600" dirty="0"/>
              <a:t>ÁCIÓKÉRT FORDULJ</a:t>
            </a:r>
            <a:endParaRPr lang="ro-RO" sz="1600" dirty="0"/>
          </a:p>
          <a:p>
            <a:r>
              <a:rPr lang="ro-RO" sz="1600" dirty="0"/>
              <a:t>• a Román állami hatóságokhoz</a:t>
            </a:r>
          </a:p>
          <a:p>
            <a:r>
              <a:rPr lang="ro-RO" sz="1600" dirty="0"/>
              <a:t>• a rendeltetési állam hatóságaihoz</a:t>
            </a:r>
          </a:p>
          <a:p>
            <a:r>
              <a:rPr lang="ro-RO" sz="1600" dirty="0"/>
              <a:t>• a rendeltetési országban m</a:t>
            </a:r>
            <a:r>
              <a:rPr lang="hu-HU" sz="1600" dirty="0" err="1"/>
              <a:t>űködő</a:t>
            </a:r>
            <a:r>
              <a:rPr lang="ro-RO" sz="1600" dirty="0"/>
              <a:t> tanácsadó központokhoz vagy szakszervezetekhez</a:t>
            </a:r>
          </a:p>
          <a:p>
            <a:r>
              <a:rPr lang="pt-BR" dirty="0"/>
              <a:t>	  </a:t>
            </a:r>
            <a:r>
              <a:rPr lang="vi-VN" dirty="0"/>
              <a:t>	</a:t>
            </a:r>
            <a:endParaRPr lang="ro-RO" dirty="0"/>
          </a:p>
        </p:txBody>
      </p:sp>
      <p:pic>
        <p:nvPicPr>
          <p:cNvPr id="6" name="Picture 5" descr="Bildergebnis für information clipart">
            <a:hlinkClick r:id="rId3" tgtFrame="&quot;_blank&quot;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799" y="3571875"/>
            <a:ext cx="914401" cy="844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1659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305800" cy="1096962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o-RO" dirty="0"/>
              <a:t>FIGYELMEZTETÉS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305800" cy="5334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endParaRPr lang="vi-VN" sz="1600" b="1" dirty="0"/>
          </a:p>
          <a:p>
            <a:pPr marL="0" indent="0">
              <a:buNone/>
            </a:pPr>
            <a:r>
              <a:rPr lang="hu-HU" sz="22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KOCKÁZAT</a:t>
            </a:r>
            <a:r>
              <a:rPr lang="hu-HU" sz="22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OS:</a:t>
            </a:r>
          </a:p>
          <a:p>
            <a:pPr marL="0" indent="0">
              <a:buNone/>
            </a:pPr>
            <a:endParaRPr lang="ro-RO" sz="10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o-RO" sz="2200" dirty="0">
                <a:latin typeface="Arial" pitchFamily="34" charset="0"/>
                <a:cs typeface="Arial" pitchFamily="34" charset="0"/>
              </a:rPr>
              <a:t>az állásajánlatokat online felületen elfogadni, az állásközvetítő irodában történő személyes látogatás nélkül;</a:t>
            </a:r>
          </a:p>
          <a:p>
            <a:r>
              <a:rPr lang="ro-RO" sz="2200" dirty="0">
                <a:latin typeface="Arial" pitchFamily="34" charset="0"/>
                <a:cs typeface="Arial" pitchFamily="34" charset="0"/>
              </a:rPr>
              <a:t>hogyha a kiválasztás gyorsan, bármilyen körülmények között történik, olyan kiválasztási kritériumok nélkül (interjú, készségek ellenőrzése), amelyek bizonyítják a személy alkalmasságát az adott munkára;</a:t>
            </a:r>
          </a:p>
          <a:p>
            <a:r>
              <a:rPr lang="ro-RO" sz="2200" dirty="0">
                <a:latin typeface="Arial" pitchFamily="34" charset="0"/>
                <a:cs typeface="Arial" pitchFamily="34" charset="0"/>
              </a:rPr>
              <a:t>sürgősen aláírni a közvetítői szerződést, főként, ha a munkavállaló nem rendelkezik a közvetítéshez szükséges összes okirattal;</a:t>
            </a:r>
          </a:p>
          <a:p>
            <a:r>
              <a:rPr lang="ro-RO" sz="2200" dirty="0">
                <a:latin typeface="Arial" pitchFamily="34" charset="0"/>
                <a:cs typeface="Arial" pitchFamily="34" charset="0"/>
              </a:rPr>
              <a:t>hogyha a közvetítő nagyon rövid időn belül vállalja a munk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akez</a:t>
            </a:r>
            <a:r>
              <a:rPr lang="ro-RO" sz="2200" dirty="0">
                <a:latin typeface="Arial" pitchFamily="34" charset="0"/>
                <a:cs typeface="Arial" pitchFamily="34" charset="0"/>
              </a:rPr>
              <a:t>d</a:t>
            </a:r>
            <a:r>
              <a:rPr lang="hu-HU" sz="2200" dirty="0">
                <a:latin typeface="Arial" pitchFamily="34" charset="0"/>
                <a:cs typeface="Arial" pitchFamily="34" charset="0"/>
              </a:rPr>
              <a:t>és</a:t>
            </a:r>
            <a:r>
              <a:rPr lang="ro-RO" sz="2200" dirty="0">
                <a:latin typeface="Arial" pitchFamily="34" charset="0"/>
                <a:cs typeface="Arial" pitchFamily="34" charset="0"/>
              </a:rPr>
              <a:t> lehetőségét;</a:t>
            </a:r>
          </a:p>
          <a:p>
            <a:r>
              <a:rPr lang="ro-RO" sz="2200" dirty="0">
                <a:latin typeface="Arial" pitchFamily="34" charset="0"/>
                <a:cs typeface="Arial" pitchFamily="34" charset="0"/>
              </a:rPr>
              <a:t>hogyha magas bérezést ígérnek képesítést nem igénylő munkáért;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1" y="30480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0058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477962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br>
              <a:rPr lang="ro-RO" sz="3600" dirty="0"/>
            </a:br>
            <a:r>
              <a:rPr lang="hu-HU" sz="3200" dirty="0"/>
              <a:t>KÜLFÖLDI MUNKÁT KERESEL</a:t>
            </a:r>
            <a:r>
              <a:rPr lang="en-US" sz="3200" dirty="0"/>
              <a:t>?</a:t>
            </a:r>
            <a:br>
              <a:rPr lang="en-US" sz="3200" dirty="0"/>
            </a:br>
            <a:r>
              <a:rPr lang="en-US" sz="3200" dirty="0"/>
              <a:t>  </a:t>
            </a:r>
            <a:r>
              <a:rPr lang="hu-HU" sz="3200" dirty="0"/>
              <a:t>TÁJÉKOZÓDJ</a:t>
            </a:r>
            <a:r>
              <a:rPr lang="en-US" sz="3200" dirty="0"/>
              <a:t> !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458200" cy="4373563"/>
          </a:xfrm>
        </p:spPr>
        <p:txBody>
          <a:bodyPr>
            <a:normAutofit/>
          </a:bodyPr>
          <a:lstStyle/>
          <a:p>
            <a:endParaRPr lang="ro-RO" sz="2000" dirty="0">
              <a:cs typeface="Arial" pitchFamily="34" charset="0"/>
            </a:endParaRPr>
          </a:p>
          <a:p>
            <a:endParaRPr lang="ro-RO" sz="2000" dirty="0">
              <a:cs typeface="Arial" pitchFamily="34" charset="0"/>
            </a:endParaRPr>
          </a:p>
          <a:p>
            <a:pPr>
              <a:spcBef>
                <a:spcPts val="1200"/>
              </a:spcBef>
            </a:pPr>
            <a:r>
              <a:rPr lang="ro-RO" sz="2400" dirty="0">
                <a:cs typeface="Arial" pitchFamily="34" charset="0"/>
              </a:rPr>
              <a:t>Ellenőrizd, hogy a külföldi munkát kínáló ügynökség</a:t>
            </a:r>
            <a:br>
              <a:rPr lang="ro-RO" sz="2400" dirty="0">
                <a:cs typeface="Arial" pitchFamily="34" charset="0"/>
              </a:rPr>
            </a:br>
            <a:r>
              <a:rPr lang="ro-RO" sz="2400" dirty="0">
                <a:cs typeface="Arial" pitchFamily="34" charset="0"/>
              </a:rPr>
              <a:t>be van</a:t>
            </a:r>
            <a:r>
              <a:rPr lang="en-US" sz="2400" dirty="0">
                <a:cs typeface="Arial" pitchFamily="34" charset="0"/>
              </a:rPr>
              <a:t>-</a:t>
            </a:r>
            <a:r>
              <a:rPr lang="ro-RO" sz="2400" dirty="0">
                <a:cs typeface="Arial" pitchFamily="34" charset="0"/>
              </a:rPr>
              <a:t>e jegyezve a területi munkaügyi felügyelőségen </a:t>
            </a:r>
            <a:r>
              <a:rPr lang="ro-RO" sz="2400" dirty="0">
                <a:cs typeface="Arial" pitchFamily="34" charset="0"/>
                <a:hlinkClick r:id="rId2"/>
              </a:rPr>
              <a:t>www.inspectiamuncii.ro</a:t>
            </a:r>
            <a:r>
              <a:rPr lang="ro-RO" sz="2400" dirty="0">
                <a:cs typeface="Arial" pitchFamily="34" charset="0"/>
              </a:rPr>
              <a:t> </a:t>
            </a:r>
            <a:r>
              <a:rPr lang="en-US" sz="2400" dirty="0">
                <a:cs typeface="Arial" pitchFamily="34" charset="0"/>
              </a:rPr>
              <a:t>;</a:t>
            </a:r>
            <a:endParaRPr lang="ro-RO" sz="2400" dirty="0">
              <a:cs typeface="Arial" pitchFamily="34" charset="0"/>
            </a:endParaRPr>
          </a:p>
          <a:p>
            <a:pPr>
              <a:spcBef>
                <a:spcPts val="1200"/>
              </a:spcBef>
            </a:pPr>
            <a:r>
              <a:rPr lang="ro-RO" sz="2400" dirty="0">
                <a:cs typeface="Arial" pitchFamily="34" charset="0"/>
              </a:rPr>
              <a:t>Olvasd el a </a:t>
            </a:r>
            <a:r>
              <a:rPr lang="hu-HU" sz="2400" dirty="0"/>
              <a:t>munkavállalók kiküldetéséről szóló uniós útmutatót</a:t>
            </a:r>
            <a:r>
              <a:rPr lang="ro-RO" sz="2400" dirty="0">
                <a:cs typeface="Arial" pitchFamily="34" charset="0"/>
              </a:rPr>
              <a:t>: </a:t>
            </a:r>
            <a:r>
              <a:rPr lang="ro-RO" sz="2400" dirty="0">
                <a:cs typeface="Arial" pitchFamily="34" charset="0"/>
                <a:hlinkClick r:id="rId2"/>
              </a:rPr>
              <a:t>www.inspectiamuncii.ro</a:t>
            </a:r>
            <a:r>
              <a:rPr lang="ro-RO" sz="2400" dirty="0">
                <a:cs typeface="Arial" pitchFamily="34" charset="0"/>
              </a:rPr>
              <a:t>  vagy </a:t>
            </a:r>
            <a:r>
              <a:rPr lang="ro-RO" sz="2400" dirty="0">
                <a:cs typeface="Arial" pitchFamily="34" charset="0"/>
                <a:hlinkClick r:id="rId3"/>
              </a:rPr>
              <a:t>www.mmuncii.ro</a:t>
            </a:r>
            <a:r>
              <a:rPr lang="en-US" sz="2400" dirty="0">
                <a:cs typeface="Arial" pitchFamily="34" charset="0"/>
              </a:rPr>
              <a:t>;</a:t>
            </a:r>
            <a:endParaRPr lang="ro-RO" sz="2400" dirty="0">
              <a:cs typeface="Arial" pitchFamily="34" charset="0"/>
            </a:endParaRPr>
          </a:p>
          <a:p>
            <a:pPr>
              <a:spcBef>
                <a:spcPts val="1200"/>
              </a:spcBef>
            </a:pPr>
            <a:r>
              <a:rPr lang="en-US" sz="2400" dirty="0">
                <a:cs typeface="Arial" pitchFamily="34" charset="0"/>
              </a:rPr>
              <a:t>K</a:t>
            </a:r>
            <a:r>
              <a:rPr lang="ro-RO" sz="2400" dirty="0">
                <a:cs typeface="Arial" pitchFamily="34" charset="0"/>
              </a:rPr>
              <a:t>ülföldön is pályázhat</a:t>
            </a:r>
            <a:r>
              <a:rPr lang="en-US" sz="2400" dirty="0" err="1">
                <a:cs typeface="Arial" pitchFamily="34" charset="0"/>
              </a:rPr>
              <a:t>sz</a:t>
            </a:r>
            <a:r>
              <a:rPr lang="ro-RO" sz="2400" dirty="0">
                <a:cs typeface="Arial" pitchFamily="34" charset="0"/>
              </a:rPr>
              <a:t> állásra a munka</a:t>
            </a:r>
            <a:r>
              <a:rPr lang="en-US" sz="2400" dirty="0" err="1">
                <a:cs typeface="Arial" pitchFamily="34" charset="0"/>
              </a:rPr>
              <a:t>er</a:t>
            </a:r>
            <a:r>
              <a:rPr lang="ro-RO" sz="2400" dirty="0">
                <a:cs typeface="Arial" pitchFamily="34" charset="0"/>
              </a:rPr>
              <a:t>ő elhelyező ügynökségnél az EURES hálózaton keresztül a  </a:t>
            </a:r>
            <a:r>
              <a:rPr lang="ro-RO" sz="2400" dirty="0">
                <a:cs typeface="Arial" pitchFamily="34" charset="0"/>
                <a:hlinkClick r:id="rId4"/>
              </a:rPr>
              <a:t>www.anofm.ro</a:t>
            </a:r>
            <a:endParaRPr lang="ro-RO" sz="2400" dirty="0">
              <a:cs typeface="Arial" pitchFamily="34" charset="0"/>
            </a:endParaRPr>
          </a:p>
          <a:p>
            <a:pPr>
              <a:spcBef>
                <a:spcPts val="1200"/>
              </a:spcBef>
            </a:pPr>
            <a:endParaRPr lang="ro-RO" sz="24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290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1346</TotalTime>
  <Words>370</Words>
  <Application>Microsoft Office PowerPoint</Application>
  <PresentationFormat>Diavetítés a képernyőre (4:3 oldalarány)</PresentationFormat>
  <Paragraphs>44</Paragraphs>
  <Slides>4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 KÜLFÖLDI MUNKÁT KERESEL?   TÁJÉKOZÓDJ ! </vt:lpstr>
      <vt:lpstr>Ne engedd, hogy kihasználjanak! </vt:lpstr>
      <vt:lpstr>FIGYELMEZTETÉS</vt:lpstr>
      <vt:lpstr> KÜLFÖLDI MUNKÁT KERESEL?   TÁJÉKOZÓDJ 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INSPECTIA MUNCII     INTERMEDIEREA  ȘI  PLASAREA  FORȚEI  DE MUNCĂ  ÎN  STRĂINĂTATE  PRIN  INTERMEDIUL AGENȚILOR  DE  PLASARE  SAU  AGENȚII  DE MUNCĂ  TEMPORARĂ</dc:title>
  <dc:creator>User</dc:creator>
  <cp:lastModifiedBy>Lenovo</cp:lastModifiedBy>
  <cp:revision>129</cp:revision>
  <cp:lastPrinted>2020-02-25T08:08:36Z</cp:lastPrinted>
  <dcterms:created xsi:type="dcterms:W3CDTF">2017-08-02T15:36:37Z</dcterms:created>
  <dcterms:modified xsi:type="dcterms:W3CDTF">2020-04-27T08:54:12Z</dcterms:modified>
</cp:coreProperties>
</file>